
<file path=[Content_Types].xml><?xml version="1.0" encoding="utf-8"?>
<Types xmlns="http://schemas.openxmlformats.org/package/2006/content-types">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wav" ContentType="audio/wav"/>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68" r:id="rId1"/>
  </p:sldMasterIdLst>
  <p:notesMasterIdLst>
    <p:notesMasterId r:id="rId12"/>
  </p:notesMasterIdLst>
  <p:sldIdLst>
    <p:sldId id="257" r:id="rId2"/>
    <p:sldId id="272" r:id="rId3"/>
    <p:sldId id="258" r:id="rId4"/>
    <p:sldId id="259" r:id="rId5"/>
    <p:sldId id="260" r:id="rId6"/>
    <p:sldId id="261" r:id="rId7"/>
    <p:sldId id="262" r:id="rId8"/>
    <p:sldId id="271" r:id="rId9"/>
    <p:sldId id="263" r:id="rId10"/>
    <p:sldId id="264" r:id="rId1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6" d="100"/>
          <a:sy n="66" d="100"/>
        </p:scale>
        <p:origin x="1506" y="72"/>
      </p:cViewPr>
      <p:guideLst>
        <p:guide orient="horz" pos="2160"/>
        <p:guide pos="2880"/>
      </p:guideLst>
    </p:cSldViewPr>
  </p:slideViewPr>
  <p:notesTextViewPr>
    <p:cViewPr>
      <p:scale>
        <a:sx n="50" d="100"/>
        <a:sy n="5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ru-RU"/>
          </a:p>
        </p:txBody>
      </p:sp>
      <p:sp>
        <p:nvSpPr>
          <p:cNvPr id="3" name="Дата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0AF6DBF-3EA3-437D-998E-DF96D09D4CB7}" type="datetimeFigureOut">
              <a:rPr lang="ru-RU" smtClean="0"/>
              <a:pPr/>
              <a:t>30.04.2016</a:t>
            </a:fld>
            <a:endParaRPr lang="ru-RU"/>
          </a:p>
        </p:txBody>
      </p:sp>
      <p:sp>
        <p:nvSpPr>
          <p:cNvPr id="4" name="Образ слайда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ru-RU"/>
          </a:p>
        </p:txBody>
      </p:sp>
      <p:sp>
        <p:nvSpPr>
          <p:cNvPr id="5" name="Заметки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ru-RU"/>
          </a:p>
        </p:txBody>
      </p:sp>
      <p:sp>
        <p:nvSpPr>
          <p:cNvPr id="7" name="Номер слайда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1AF0475B-502D-4FF4-8B7B-EBC664C01CD4}" type="slidenum">
              <a:rPr lang="ru-RU" smtClean="0"/>
              <a:pPr/>
              <a:t>‹#›</a:t>
            </a:fld>
            <a:endParaRPr lang="ru-RU"/>
          </a:p>
        </p:txBody>
      </p:sp>
    </p:spTree>
    <p:extLst>
      <p:ext uri="{BB962C8B-B14F-4D97-AF65-F5344CB8AC3E}">
        <p14:creationId xmlns:p14="http://schemas.microsoft.com/office/powerpoint/2010/main" val="375844102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10" name="Прямоугольный треугольник 9"/>
          <p:cNvSpPr/>
          <p:nvPr/>
        </p:nvSpPr>
        <p:spPr>
          <a:xfrm>
            <a:off x="-2" y="4664147"/>
            <a:ext cx="9151089"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9" name="Заголовок 8"/>
          <p:cNvSpPr>
            <a:spLocks noGrp="1"/>
          </p:cNvSpPr>
          <p:nvPr>
            <p:ph type="ctrTitle"/>
          </p:nvPr>
        </p:nvSpPr>
        <p:spPr>
          <a:xfrm>
            <a:off x="685800" y="1752601"/>
            <a:ext cx="77724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17" name="Подзаголовок 16"/>
          <p:cNvSpPr>
            <a:spLocks noGrp="1"/>
          </p:cNvSpPr>
          <p:nvPr>
            <p:ph type="subTitle" idx="1"/>
          </p:nvPr>
        </p:nvSpPr>
        <p:spPr>
          <a:xfrm>
            <a:off x="685800" y="3611607"/>
            <a:ext cx="77724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ru-RU" smtClean="0"/>
              <a:t>Образец подзаголовка</a:t>
            </a:r>
            <a:endParaRPr kumimoji="0" lang="en-US"/>
          </a:p>
        </p:txBody>
      </p:sp>
      <p:grpSp>
        <p:nvGrpSpPr>
          <p:cNvPr id="2" name="Группа 1"/>
          <p:cNvGrpSpPr/>
          <p:nvPr/>
        </p:nvGrpSpPr>
        <p:grpSpPr>
          <a:xfrm>
            <a:off x="-3765" y="4953000"/>
            <a:ext cx="9147765" cy="1912088"/>
            <a:chOff x="-3765" y="4832896"/>
            <a:chExt cx="9147765" cy="2032192"/>
          </a:xfrm>
        </p:grpSpPr>
        <p:sp>
          <p:nvSpPr>
            <p:cNvPr id="7" name="Полилиния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8" name="Полилиния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1" name="Полилиния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2" name="Прямая соединительная линия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Дата 29"/>
          <p:cNvSpPr>
            <a:spLocks noGrp="1"/>
          </p:cNvSpPr>
          <p:nvPr>
            <p:ph type="dt" sz="half" idx="10"/>
          </p:nvPr>
        </p:nvSpPr>
        <p:spPr/>
        <p:txBody>
          <a:bodyPr/>
          <a:lstStyle>
            <a:lvl1pPr>
              <a:defRPr>
                <a:solidFill>
                  <a:srgbClr val="FFFFFF"/>
                </a:solidFill>
              </a:defRPr>
            </a:lvl1pPr>
            <a:extLst/>
          </a:lstStyle>
          <a:p>
            <a:fld id="{5272A566-9A78-4FDD-8A17-EEB40A48D61B}" type="datetimeFigureOut">
              <a:rPr lang="ru-RU" smtClean="0"/>
              <a:pPr/>
              <a:t>30.04.2016</a:t>
            </a:fld>
            <a:endParaRPr lang="ru-RU"/>
          </a:p>
        </p:txBody>
      </p:sp>
      <p:sp>
        <p:nvSpPr>
          <p:cNvPr id="19" name="Нижний колонтитул 18"/>
          <p:cNvSpPr>
            <a:spLocks noGrp="1"/>
          </p:cNvSpPr>
          <p:nvPr>
            <p:ph type="ftr" sz="quarter" idx="11"/>
          </p:nvPr>
        </p:nvSpPr>
        <p:spPr/>
        <p:txBody>
          <a:bodyPr/>
          <a:lstStyle>
            <a:lvl1pPr>
              <a:defRPr>
                <a:solidFill>
                  <a:schemeClr val="accent1">
                    <a:tint val="20000"/>
                  </a:schemeClr>
                </a:solidFill>
              </a:defRPr>
            </a:lvl1pPr>
            <a:extLst/>
          </a:lstStyle>
          <a:p>
            <a:endParaRPr lang="ru-RU"/>
          </a:p>
        </p:txBody>
      </p:sp>
      <p:sp>
        <p:nvSpPr>
          <p:cNvPr id="27" name="Номер слайда 26"/>
          <p:cNvSpPr>
            <a:spLocks noGrp="1"/>
          </p:cNvSpPr>
          <p:nvPr>
            <p:ph type="sldNum" sz="quarter" idx="12"/>
          </p:nvPr>
        </p:nvSpPr>
        <p:spPr/>
        <p:txBody>
          <a:bodyPr/>
          <a:lstStyle>
            <a:lvl1pPr>
              <a:defRPr>
                <a:solidFill>
                  <a:srgbClr val="FFFFFF"/>
                </a:solidFill>
              </a:defRPr>
            </a:lvl1pPr>
            <a:extLst/>
          </a:lstStyle>
          <a:p>
            <a:fld id="{4104B209-0576-4677-9941-91C42363B5FA}" type="slidenum">
              <a:rPr lang="ru-RU" smtClean="0"/>
              <a:pPr/>
              <a:t>‹#›</a:t>
            </a:fld>
            <a:endParaRPr lang="ru-RU"/>
          </a:p>
        </p:txBody>
      </p:sp>
    </p:spTree>
  </p:cSld>
  <p:clrMapOvr>
    <a:masterClrMapping/>
  </p:clrMapOvr>
  <p:transition spd="slow" advTm="3000">
    <p:cut thruBlk="1"/>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1481329"/>
            <a:ext cx="8229600" cy="4386071"/>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104B209-0576-4677-9941-91C42363B5FA}" type="slidenum">
              <a:rPr lang="ru-RU" smtClean="0"/>
              <a:pPr/>
              <a:t>‹#›</a:t>
            </a:fld>
            <a:endParaRPr lang="ru-RU"/>
          </a:p>
        </p:txBody>
      </p:sp>
    </p:spTree>
  </p:cSld>
  <p:clrMapOvr>
    <a:masterClrMapping/>
  </p:clrMapOvr>
  <p:transition spd="slow" advTm="3000">
    <p:cut thruBlk="1"/>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44013" y="274640"/>
            <a:ext cx="1777470" cy="5592761"/>
          </a:xfrm>
        </p:spPr>
        <p:txBody>
          <a:bodyPr vert="eaVert"/>
          <a:lstStyle>
            <a:extLs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274641"/>
            <a:ext cx="6324600" cy="5592760"/>
          </a:xfrm>
        </p:spPr>
        <p:txBody>
          <a:bodyPr vert="eaVert"/>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104B209-0576-4677-9941-91C42363B5FA}" type="slidenum">
              <a:rPr lang="ru-RU" smtClean="0"/>
              <a:pPr/>
              <a:t>‹#›</a:t>
            </a:fld>
            <a:endParaRPr lang="ru-RU"/>
          </a:p>
        </p:txBody>
      </p:sp>
    </p:spTree>
  </p:cSld>
  <p:clrMapOvr>
    <a:masterClrMapping/>
  </p:clrMapOvr>
  <p:transition spd="slow" advTm="3000">
    <p:cut thruBlk="1"/>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104B209-0576-4677-9941-91C42363B5FA}" type="slidenum">
              <a:rPr lang="ru-RU" smtClean="0"/>
              <a:pPr/>
              <a:t>‹#›</a:t>
            </a:fld>
            <a:endParaRPr lang="ru-RU"/>
          </a:p>
        </p:txBody>
      </p:sp>
      <p:sp>
        <p:nvSpPr>
          <p:cNvPr id="7" name="Заголовок 6"/>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masterClrMapping/>
  </p:clrMapOvr>
  <p:transition spd="slow" advTm="3000">
    <p:cut thruBlk="1"/>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bg>
      <p:bgRef idx="1002">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76" y="1059712"/>
            <a:ext cx="77724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3922713" y="2931712"/>
            <a:ext cx="4572000"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ru-RU" smtClean="0"/>
              <a:t>Образец текста</a:t>
            </a:r>
          </a:p>
        </p:txBody>
      </p:sp>
      <p:sp>
        <p:nvSpPr>
          <p:cNvPr id="4" name="Дата 3"/>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5" name="Нижний колонтитул 4"/>
          <p:cNvSpPr>
            <a:spLocks noGrp="1"/>
          </p:cNvSpPr>
          <p:nvPr>
            <p:ph type="ftr" sz="quarter" idx="11"/>
          </p:nvPr>
        </p:nvSpPr>
        <p:spPr/>
        <p:txBody>
          <a:bodyPr/>
          <a:lstStyle>
            <a:extLst/>
          </a:lstStyle>
          <a:p>
            <a:endParaRPr lang="ru-RU"/>
          </a:p>
        </p:txBody>
      </p:sp>
      <p:sp>
        <p:nvSpPr>
          <p:cNvPr id="6" name="Номер слайда 5"/>
          <p:cNvSpPr>
            <a:spLocks noGrp="1"/>
          </p:cNvSpPr>
          <p:nvPr>
            <p:ph type="sldNum" sz="quarter" idx="12"/>
          </p:nvPr>
        </p:nvSpPr>
        <p:spPr/>
        <p:txBody>
          <a:bodyPr/>
          <a:lstStyle>
            <a:extLst/>
          </a:lstStyle>
          <a:p>
            <a:fld id="{4104B209-0576-4677-9941-91C42363B5FA}" type="slidenum">
              <a:rPr lang="ru-RU" smtClean="0"/>
              <a:pPr/>
              <a:t>‹#›</a:t>
            </a:fld>
            <a:endParaRPr lang="ru-RU"/>
          </a:p>
        </p:txBody>
      </p:sp>
      <p:sp>
        <p:nvSpPr>
          <p:cNvPr id="7" name="Нашивка 6"/>
          <p:cNvSpPr/>
          <p:nvPr/>
        </p:nvSpPr>
        <p:spPr>
          <a:xfrm>
            <a:off x="3636680"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8" name="Нашивка 7"/>
          <p:cNvSpPr/>
          <p:nvPr/>
        </p:nvSpPr>
        <p:spPr>
          <a:xfrm>
            <a:off x="3450264" y="3005472"/>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advTm="3000">
    <p:cut thruBlk="1"/>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bg>
      <p:bgRef idx="1002">
        <a:schemeClr val="bg1"/>
      </p:bgRef>
    </p:bg>
    <p:spTree>
      <p:nvGrpSpPr>
        <p:cNvPr id="1" name=""/>
        <p:cNvGrpSpPr/>
        <p:nvPr/>
      </p:nvGrpSpPr>
      <p:grpSpPr>
        <a:xfrm>
          <a:off x="0" y="0"/>
          <a:ext cx="0" cy="0"/>
          <a:chOff x="0" y="0"/>
          <a:chExt cx="0" cy="0"/>
        </a:xfrm>
      </p:grpSpPr>
      <p:sp>
        <p:nvSpPr>
          <p:cNvPr id="3" name="Содержимое 2"/>
          <p:cNvSpPr>
            <a:spLocks noGrp="1"/>
          </p:cNvSpPr>
          <p:nvPr>
            <p:ph sz="half" idx="1"/>
          </p:nvPr>
        </p:nvSpPr>
        <p:spPr>
          <a:xfrm>
            <a:off x="457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Содержимое 3"/>
          <p:cNvSpPr>
            <a:spLocks noGrp="1"/>
          </p:cNvSpPr>
          <p:nvPr>
            <p:ph sz="half" idx="2"/>
          </p:nvPr>
        </p:nvSpPr>
        <p:spPr>
          <a:xfrm>
            <a:off x="4648200" y="1481328"/>
            <a:ext cx="40386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104B209-0576-4677-9941-91C42363B5FA}" type="slidenum">
              <a:rPr lang="ru-RU" smtClean="0"/>
              <a:pPr/>
              <a:t>‹#›</a:t>
            </a:fld>
            <a:endParaRPr lang="ru-RU"/>
          </a:p>
        </p:txBody>
      </p:sp>
      <p:sp>
        <p:nvSpPr>
          <p:cNvPr id="8" name="Заголовок 7"/>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spd="slow" advTm="3000">
    <p:cut thruBlk="1"/>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8229600" cy="1143000"/>
          </a:xfrm>
        </p:spPr>
        <p:txBody>
          <a:bodyPr anchor="ctr"/>
          <a:lstStyle>
            <a:lvl1pPr>
              <a:defRPr/>
            </a:lvl1pPr>
            <a:extLst/>
          </a:lstStyle>
          <a:p>
            <a:r>
              <a:rPr kumimoji="0" lang="ru-RU" smtClean="0"/>
              <a:t>Образец заголовка</a:t>
            </a:r>
            <a:endParaRPr kumimoji="0" lang="en-US"/>
          </a:p>
        </p:txBody>
      </p:sp>
      <p:sp>
        <p:nvSpPr>
          <p:cNvPr id="3" name="Текст 2"/>
          <p:cNvSpPr>
            <a:spLocks noGrp="1"/>
          </p:cNvSpPr>
          <p:nvPr>
            <p:ph type="body" idx="1"/>
          </p:nvPr>
        </p:nvSpPr>
        <p:spPr>
          <a:xfrm>
            <a:off x="457200" y="5410200"/>
            <a:ext cx="4040188"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4" name="Текст 3"/>
          <p:cNvSpPr>
            <a:spLocks noGrp="1"/>
          </p:cNvSpPr>
          <p:nvPr>
            <p:ph type="body" sz="half" idx="3"/>
          </p:nvPr>
        </p:nvSpPr>
        <p:spPr>
          <a:xfrm>
            <a:off x="4645026" y="5410200"/>
            <a:ext cx="4041775"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ru-RU" smtClean="0"/>
              <a:t>Образец текста</a:t>
            </a:r>
          </a:p>
        </p:txBody>
      </p:sp>
      <p:sp>
        <p:nvSpPr>
          <p:cNvPr id="5" name="Содержимое 4"/>
          <p:cNvSpPr>
            <a:spLocks noGrp="1"/>
          </p:cNvSpPr>
          <p:nvPr>
            <p:ph sz="quarter" idx="2"/>
          </p:nvPr>
        </p:nvSpPr>
        <p:spPr>
          <a:xfrm>
            <a:off x="457200" y="1444294"/>
            <a:ext cx="4040188"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6" name="Содержимое 5"/>
          <p:cNvSpPr>
            <a:spLocks noGrp="1"/>
          </p:cNvSpPr>
          <p:nvPr>
            <p:ph sz="quarter" idx="4"/>
          </p:nvPr>
        </p:nvSpPr>
        <p:spPr>
          <a:xfrm>
            <a:off x="4645025" y="1444294"/>
            <a:ext cx="4041775"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7" name="Дата 6"/>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8" name="Нижний колонтитул 7"/>
          <p:cNvSpPr>
            <a:spLocks noGrp="1"/>
          </p:cNvSpPr>
          <p:nvPr>
            <p:ph type="ftr" sz="quarter" idx="11"/>
          </p:nvPr>
        </p:nvSpPr>
        <p:spPr/>
        <p:txBody>
          <a:bodyPr/>
          <a:lstStyle>
            <a:extLst/>
          </a:lstStyle>
          <a:p>
            <a:endParaRPr lang="ru-RU"/>
          </a:p>
        </p:txBody>
      </p:sp>
      <p:sp>
        <p:nvSpPr>
          <p:cNvPr id="9" name="Номер слайда 8"/>
          <p:cNvSpPr>
            <a:spLocks noGrp="1"/>
          </p:cNvSpPr>
          <p:nvPr>
            <p:ph type="sldNum" sz="quarter" idx="12"/>
          </p:nvPr>
        </p:nvSpPr>
        <p:spPr/>
        <p:txBody>
          <a:bodyPr/>
          <a:lstStyle>
            <a:extLst/>
          </a:lstStyle>
          <a:p>
            <a:fld id="{4104B209-0576-4677-9941-91C42363B5FA}"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spd="slow" advTm="3000">
    <p:cut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bg>
      <p:bgRef idx="1002">
        <a:schemeClr val="bg1"/>
      </p:bgRef>
    </p:bg>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4" name="Нижний колонтитул 3"/>
          <p:cNvSpPr>
            <a:spLocks noGrp="1"/>
          </p:cNvSpPr>
          <p:nvPr>
            <p:ph type="ftr" sz="quarter" idx="11"/>
          </p:nvPr>
        </p:nvSpPr>
        <p:spPr/>
        <p:txBody>
          <a:bodyPr/>
          <a:lstStyle>
            <a:extLst/>
          </a:lstStyle>
          <a:p>
            <a:endParaRPr lang="ru-RU"/>
          </a:p>
        </p:txBody>
      </p:sp>
      <p:sp>
        <p:nvSpPr>
          <p:cNvPr id="5" name="Номер слайда 4"/>
          <p:cNvSpPr>
            <a:spLocks noGrp="1"/>
          </p:cNvSpPr>
          <p:nvPr>
            <p:ph type="sldNum" sz="quarter" idx="12"/>
          </p:nvPr>
        </p:nvSpPr>
        <p:spPr/>
        <p:txBody>
          <a:bodyPr/>
          <a:lstStyle>
            <a:extLst/>
          </a:lstStyle>
          <a:p>
            <a:fld id="{4104B209-0576-4677-9941-91C42363B5FA}" type="slidenum">
              <a:rPr lang="ru-RU" smtClean="0"/>
              <a:pPr/>
              <a:t>‹#›</a:t>
            </a:fld>
            <a:endParaRPr lang="ru-RU"/>
          </a:p>
        </p:txBody>
      </p:sp>
      <p:sp>
        <p:nvSpPr>
          <p:cNvPr id="6" name="Заголовок 5"/>
          <p:cNvSpPr>
            <a:spLocks noGrp="1"/>
          </p:cNvSpPr>
          <p:nvPr>
            <p:ph type="title"/>
          </p:nvPr>
        </p:nvSpPr>
        <p:spPr/>
        <p:txBody>
          <a:bodyPr rtlCol="0"/>
          <a:lstStyle>
            <a:extLst/>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transition spd="slow" advTm="3000">
    <p:cut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extLst/>
          </a:lstStyle>
          <a:p>
            <a:fld id="{5272A566-9A78-4FDD-8A17-EEB40A48D61B}" type="datetimeFigureOut">
              <a:rPr lang="ru-RU" smtClean="0"/>
              <a:pPr/>
              <a:t>30.04.2016</a:t>
            </a:fld>
            <a:endParaRPr lang="ru-RU"/>
          </a:p>
        </p:txBody>
      </p:sp>
      <p:sp>
        <p:nvSpPr>
          <p:cNvPr id="3" name="Нижний колонтитул 2"/>
          <p:cNvSpPr>
            <a:spLocks noGrp="1"/>
          </p:cNvSpPr>
          <p:nvPr>
            <p:ph type="ftr" sz="quarter" idx="11"/>
          </p:nvPr>
        </p:nvSpPr>
        <p:spPr/>
        <p:txBody>
          <a:bodyPr/>
          <a:lstStyle>
            <a:extLst/>
          </a:lstStyle>
          <a:p>
            <a:endParaRPr lang="ru-RU"/>
          </a:p>
        </p:txBody>
      </p:sp>
      <p:sp>
        <p:nvSpPr>
          <p:cNvPr id="4" name="Номер слайда 3"/>
          <p:cNvSpPr>
            <a:spLocks noGrp="1"/>
          </p:cNvSpPr>
          <p:nvPr>
            <p:ph type="sldNum" sz="quarter" idx="12"/>
          </p:nvPr>
        </p:nvSpPr>
        <p:spPr/>
        <p:txBody>
          <a:bodyPr/>
          <a:lstStyle>
            <a:extLst/>
          </a:lstStyle>
          <a:p>
            <a:fld id="{4104B209-0576-4677-9941-91C42363B5FA}" type="slidenum">
              <a:rPr lang="ru-RU" smtClean="0"/>
              <a:pPr/>
              <a:t>‹#›</a:t>
            </a:fld>
            <a:endParaRPr lang="ru-RU"/>
          </a:p>
        </p:txBody>
      </p:sp>
    </p:spTree>
  </p:cSld>
  <p:clrMapOvr>
    <a:masterClrMapping/>
  </p:clrMapOvr>
  <p:transition spd="slow" advTm="3000">
    <p:cut thruBlk="1"/>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bg>
      <p:bgRef idx="1003">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14400" y="4876800"/>
            <a:ext cx="7481776"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ru-RU" smtClean="0"/>
              <a:t>Образец заголовка</a:t>
            </a:r>
            <a:endParaRPr kumimoji="0" lang="en-US"/>
          </a:p>
        </p:txBody>
      </p:sp>
      <p:sp>
        <p:nvSpPr>
          <p:cNvPr id="3" name="Текст 2"/>
          <p:cNvSpPr>
            <a:spLocks noGrp="1"/>
          </p:cNvSpPr>
          <p:nvPr>
            <p:ph type="body" idx="2"/>
          </p:nvPr>
        </p:nvSpPr>
        <p:spPr>
          <a:xfrm>
            <a:off x="4419600" y="5355102"/>
            <a:ext cx="3974592"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ru-RU" smtClean="0"/>
              <a:t>Образец текста</a:t>
            </a:r>
          </a:p>
        </p:txBody>
      </p:sp>
      <p:sp>
        <p:nvSpPr>
          <p:cNvPr id="4" name="Содержимое 3"/>
          <p:cNvSpPr>
            <a:spLocks noGrp="1"/>
          </p:cNvSpPr>
          <p:nvPr>
            <p:ph sz="half" idx="1"/>
          </p:nvPr>
        </p:nvSpPr>
        <p:spPr>
          <a:xfrm>
            <a:off x="914400" y="274320"/>
            <a:ext cx="7479792"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5" name="Дата 4"/>
          <p:cNvSpPr>
            <a:spLocks noGrp="1"/>
          </p:cNvSpPr>
          <p:nvPr>
            <p:ph type="dt" sz="half" idx="10"/>
          </p:nvPr>
        </p:nvSpPr>
        <p:spPr>
          <a:xfrm>
            <a:off x="6727032" y="6407944"/>
            <a:ext cx="1920240" cy="365760"/>
          </a:xfrm>
        </p:spPr>
        <p:txBody>
          <a:bodyPr/>
          <a:lstStyle>
            <a:extLst/>
          </a:lstStyle>
          <a:p>
            <a:fld id="{5272A566-9A78-4FDD-8A17-EEB40A48D61B}" type="datetimeFigureOut">
              <a:rPr lang="ru-RU" smtClean="0"/>
              <a:pPr/>
              <a:t>30.04.2016</a:t>
            </a:fld>
            <a:endParaRPr lang="ru-RU"/>
          </a:p>
        </p:txBody>
      </p:sp>
      <p:sp>
        <p:nvSpPr>
          <p:cNvPr id="6" name="Нижний колонтитул 5"/>
          <p:cNvSpPr>
            <a:spLocks noGrp="1"/>
          </p:cNvSpPr>
          <p:nvPr>
            <p:ph type="ftr" sz="quarter" idx="11"/>
          </p:nvPr>
        </p:nvSpPr>
        <p:spPr/>
        <p:txBody>
          <a:bodyPr/>
          <a:lstStyle>
            <a:extLst/>
          </a:lstStyle>
          <a:p>
            <a:endParaRPr lang="ru-RU"/>
          </a:p>
        </p:txBody>
      </p:sp>
      <p:sp>
        <p:nvSpPr>
          <p:cNvPr id="7" name="Номер слайда 6"/>
          <p:cNvSpPr>
            <a:spLocks noGrp="1"/>
          </p:cNvSpPr>
          <p:nvPr>
            <p:ph type="sldNum" sz="quarter" idx="12"/>
          </p:nvPr>
        </p:nvSpPr>
        <p:spPr/>
        <p:txBody>
          <a:bodyPr/>
          <a:lstStyle>
            <a:extLst/>
          </a:lstStyle>
          <a:p>
            <a:fld id="{4104B209-0576-4677-9941-91C42363B5FA}" type="slidenum">
              <a:rPr lang="ru-RU" smtClean="0"/>
              <a:pPr/>
              <a:t>‹#›</a:t>
            </a:fld>
            <a:endParaRPr lang="ru-RU"/>
          </a:p>
        </p:txBody>
      </p:sp>
    </p:spTree>
  </p:cSld>
  <p:clrMapOvr>
    <a:overrideClrMapping bg1="lt1" tx1="dk1" bg2="lt2" tx2="dk2" accent1="accent1" accent2="accent2" accent3="accent3" accent4="accent4" accent5="accent5" accent6="accent6" hlink="hlink" folHlink="folHlink"/>
  </p:clrMapOvr>
  <p:transition spd="slow" advTm="3000">
    <p:cut thruBlk="1"/>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bg>
      <p:bgRef idx="1002">
        <a:schemeClr val="bg1"/>
      </p:bgRef>
    </p:bg>
    <p:spTree>
      <p:nvGrpSpPr>
        <p:cNvPr id="1" name=""/>
        <p:cNvGrpSpPr/>
        <p:nvPr/>
      </p:nvGrpSpPr>
      <p:grpSpPr>
        <a:xfrm>
          <a:off x="0" y="0"/>
          <a:ext cx="0" cy="0"/>
          <a:chOff x="0" y="0"/>
          <a:chExt cx="0" cy="0"/>
        </a:xfrm>
      </p:grpSpPr>
      <p:sp>
        <p:nvSpPr>
          <p:cNvPr id="4" name="Текст 3"/>
          <p:cNvSpPr>
            <a:spLocks noGrp="1"/>
          </p:cNvSpPr>
          <p:nvPr>
            <p:ph type="body" sz="half" idx="2"/>
          </p:nvPr>
        </p:nvSpPr>
        <p:spPr>
          <a:xfrm>
            <a:off x="1141232" y="5443402"/>
            <a:ext cx="71628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ru-RU" smtClean="0"/>
              <a:t>Образец текста</a:t>
            </a:r>
          </a:p>
        </p:txBody>
      </p:sp>
      <p:sp>
        <p:nvSpPr>
          <p:cNvPr id="3" name="Рисунок 2"/>
          <p:cNvSpPr>
            <a:spLocks noGrp="1"/>
          </p:cNvSpPr>
          <p:nvPr>
            <p:ph type="pic" idx="1"/>
          </p:nvPr>
        </p:nvSpPr>
        <p:spPr>
          <a:xfrm>
            <a:off x="228600" y="189968"/>
            <a:ext cx="86868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ru-RU" smtClean="0"/>
              <a:t>Вставка рисунка</a:t>
            </a:r>
            <a:endParaRPr kumimoji="0" lang="en-US" dirty="0"/>
          </a:p>
        </p:txBody>
      </p:sp>
      <p:sp>
        <p:nvSpPr>
          <p:cNvPr id="5" name="Дата 4"/>
          <p:cNvSpPr>
            <a:spLocks noGrp="1"/>
          </p:cNvSpPr>
          <p:nvPr>
            <p:ph type="dt" sz="half" idx="10"/>
          </p:nvPr>
        </p:nvSpPr>
        <p:spPr/>
        <p:txBody>
          <a:bodyPr/>
          <a:lstStyle>
            <a:lvl1pPr>
              <a:defRPr>
                <a:solidFill>
                  <a:schemeClr val="tx1"/>
                </a:solidFill>
              </a:defRPr>
            </a:lvl1pPr>
            <a:extLst/>
          </a:lstStyle>
          <a:p>
            <a:fld id="{5272A566-9A78-4FDD-8A17-EEB40A48D61B}" type="datetimeFigureOut">
              <a:rPr lang="ru-RU" smtClean="0"/>
              <a:pPr/>
              <a:t>30.04.2016</a:t>
            </a:fld>
            <a:endParaRPr lang="ru-RU"/>
          </a:p>
        </p:txBody>
      </p:sp>
      <p:sp>
        <p:nvSpPr>
          <p:cNvPr id="6" name="Нижний колонтитул 5"/>
          <p:cNvSpPr>
            <a:spLocks noGrp="1"/>
          </p:cNvSpPr>
          <p:nvPr>
            <p:ph type="ftr" sz="quarter" idx="11"/>
          </p:nvPr>
        </p:nvSpPr>
        <p:spPr>
          <a:xfrm>
            <a:off x="4380072" y="6407944"/>
            <a:ext cx="2350681" cy="365125"/>
          </a:xfrm>
        </p:spPr>
        <p:txBody>
          <a:bodyPr/>
          <a:lstStyle>
            <a:lvl1pPr>
              <a:defRPr>
                <a:solidFill>
                  <a:schemeClr val="tx1"/>
                </a:solidFill>
              </a:defRPr>
            </a:lvl1pPr>
            <a:extLst/>
          </a:lstStyle>
          <a:p>
            <a:endParaRPr lang="ru-RU"/>
          </a:p>
        </p:txBody>
      </p:sp>
      <p:sp>
        <p:nvSpPr>
          <p:cNvPr id="7" name="Номер слайда 6"/>
          <p:cNvSpPr>
            <a:spLocks noGrp="1"/>
          </p:cNvSpPr>
          <p:nvPr>
            <p:ph type="sldNum" sz="quarter" idx="12"/>
          </p:nvPr>
        </p:nvSpPr>
        <p:spPr/>
        <p:txBody>
          <a:bodyPr/>
          <a:lstStyle>
            <a:lvl1pPr>
              <a:defRPr>
                <a:solidFill>
                  <a:schemeClr val="tx1"/>
                </a:solidFill>
              </a:defRPr>
            </a:lvl1pPr>
            <a:extLst/>
          </a:lstStyle>
          <a:p>
            <a:fld id="{4104B209-0576-4677-9941-91C42363B5FA}" type="slidenum">
              <a:rPr lang="ru-RU" smtClean="0"/>
              <a:pPr/>
              <a:t>‹#›</a:t>
            </a:fld>
            <a:endParaRPr lang="ru-RU"/>
          </a:p>
        </p:txBody>
      </p:sp>
      <p:sp>
        <p:nvSpPr>
          <p:cNvPr id="2" name="Заголовок 1"/>
          <p:cNvSpPr>
            <a:spLocks noGrp="1"/>
          </p:cNvSpPr>
          <p:nvPr>
            <p:ph type="title"/>
          </p:nvPr>
        </p:nvSpPr>
        <p:spPr>
          <a:xfrm>
            <a:off x="228600" y="4865122"/>
            <a:ext cx="8075432"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ru-RU" smtClean="0"/>
              <a:t>Образец заголовка</a:t>
            </a:r>
            <a:endParaRPr kumimoji="0" lang="en-US"/>
          </a:p>
        </p:txBody>
      </p:sp>
      <p:sp>
        <p:nvSpPr>
          <p:cNvPr id="8" name="Полилиния 7"/>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9" name="Полилиния 8"/>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0" name="Прямоугольный треугольник 9"/>
          <p:cNvSpPr>
            <a:spLocks/>
          </p:cNvSpPr>
          <p:nvPr/>
        </p:nvSpPr>
        <p:spPr bwMode="auto">
          <a:xfrm>
            <a:off x="-6042" y="5791253"/>
            <a:ext cx="3402314"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1" name="Прямая соединительная линия 10"/>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Нашивка 11"/>
          <p:cNvSpPr/>
          <p:nvPr/>
        </p:nvSpPr>
        <p:spPr>
          <a:xfrm>
            <a:off x="8664112"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
        <p:nvSpPr>
          <p:cNvPr id="13" name="Нашивка 12"/>
          <p:cNvSpPr/>
          <p:nvPr/>
        </p:nvSpPr>
        <p:spPr>
          <a:xfrm>
            <a:off x="8477696" y="4988440"/>
            <a:ext cx="182880"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extLst/>
          </a:lstStyle>
          <a:p>
            <a:pPr algn="l" eaLnBrk="1" latinLnBrk="0" hangingPunct="1"/>
            <a:endParaRPr kumimoji="0" lang="en-US"/>
          </a:p>
        </p:txBody>
      </p:sp>
    </p:spTree>
  </p:cSld>
  <p:clrMapOvr>
    <a:overrideClrMapping bg1="dk1" tx1="lt1" bg2="dk2" tx2="lt2" accent1="accent1" accent2="accent2" accent3="accent3" accent4="accent4" accent5="accent5" accent6="accent6" hlink="hlink" folHlink="folHlink"/>
  </p:clrMapOvr>
  <p:transition spd="slow" advTm="3000">
    <p:cut thruBlk="1"/>
  </p:transition>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Полилиния 12"/>
          <p:cNvSpPr>
            <a:spLocks/>
          </p:cNvSpPr>
          <p:nvPr/>
        </p:nvSpPr>
        <p:spPr bwMode="auto">
          <a:xfrm>
            <a:off x="716436" y="5001993"/>
            <a:ext cx="3802003" cy="1443111"/>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329" y="347"/>
                </a:moveTo>
                <a:lnTo>
                  <a:pt x="7156" y="682"/>
                </a:lnTo>
                <a:lnTo>
                  <a:pt x="5229" y="682"/>
                </a:lnTo>
                <a:lnTo>
                  <a:pt x="-328" y="345"/>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2" name="Полилиния 11"/>
          <p:cNvSpPr>
            <a:spLocks/>
          </p:cNvSpPr>
          <p:nvPr/>
        </p:nvSpPr>
        <p:spPr bwMode="auto">
          <a:xfrm>
            <a:off x="-53561" y="5785023"/>
            <a:ext cx="3802003"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817" y="97"/>
                </a:moveTo>
                <a:lnTo>
                  <a:pt x="6408" y="682"/>
                </a:lnTo>
                <a:lnTo>
                  <a:pt x="5232" y="685"/>
                </a:lnTo>
                <a:lnTo>
                  <a:pt x="829" y="101"/>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4" name="Прямоугольный треугольник 13"/>
          <p:cNvSpPr>
            <a:spLocks/>
          </p:cNvSpPr>
          <p:nvPr/>
        </p:nvSpPr>
        <p:spPr bwMode="auto">
          <a:xfrm>
            <a:off x="-6042" y="5791253"/>
            <a:ext cx="3402314"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extLst/>
          </a:lstStyle>
          <a:p>
            <a:pPr algn="ctr" eaLnBrk="1" latinLnBrk="0" hangingPunct="1"/>
            <a:endParaRPr kumimoji="0" lang="en-US"/>
          </a:p>
        </p:txBody>
      </p:sp>
      <p:cxnSp>
        <p:nvCxnSpPr>
          <p:cNvPr id="15" name="Прямая соединительная линия 14"/>
          <p:cNvCxnSpPr/>
          <p:nvPr/>
        </p:nvCxnSpPr>
        <p:spPr>
          <a:xfrm>
            <a:off x="-9237" y="5787738"/>
            <a:ext cx="3405509"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Заголовок 8"/>
          <p:cNvSpPr>
            <a:spLocks noGrp="1"/>
          </p:cNvSpPr>
          <p:nvPr>
            <p:ph type="title"/>
          </p:nvPr>
        </p:nvSpPr>
        <p:spPr>
          <a:xfrm>
            <a:off x="457200" y="274638"/>
            <a:ext cx="8229600" cy="1143000"/>
          </a:xfrm>
          <a:prstGeom prst="rect">
            <a:avLst/>
          </a:prstGeom>
        </p:spPr>
        <p:txBody>
          <a:bodyPr vert="horz" anchor="ctr">
            <a:normAutofit/>
            <a:scene3d>
              <a:camera prst="orthographicFront"/>
              <a:lightRig rig="soft" dir="t"/>
            </a:scene3d>
            <a:sp3d prstMaterial="softEdge">
              <a:bevelT w="25400" h="25400"/>
            </a:sp3d>
          </a:bodyPr>
          <a:lstStyle>
            <a:extLst/>
          </a:lstStyle>
          <a:p>
            <a:r>
              <a:rPr kumimoji="0" lang="ru-RU" smtClean="0"/>
              <a:t>Образец заголовка</a:t>
            </a:r>
            <a:endParaRPr kumimoji="0" lang="en-US"/>
          </a:p>
        </p:txBody>
      </p:sp>
      <p:sp>
        <p:nvSpPr>
          <p:cNvPr id="30" name="Текст 29"/>
          <p:cNvSpPr>
            <a:spLocks noGrp="1"/>
          </p:cNvSpPr>
          <p:nvPr>
            <p:ph type="body" idx="1"/>
          </p:nvPr>
        </p:nvSpPr>
        <p:spPr>
          <a:xfrm>
            <a:off x="457200" y="1481328"/>
            <a:ext cx="8229600" cy="4525963"/>
          </a:xfrm>
          <a:prstGeom prst="rect">
            <a:avLst/>
          </a:prstGeom>
        </p:spPr>
        <p:txBody>
          <a:bodyPr vert="horz">
            <a:normAutofit/>
          </a:bodyPr>
          <a:lstStyle>
            <a:extLst/>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0" name="Дата 9"/>
          <p:cNvSpPr>
            <a:spLocks noGrp="1"/>
          </p:cNvSpPr>
          <p:nvPr>
            <p:ph type="dt" sz="half" idx="2"/>
          </p:nvPr>
        </p:nvSpPr>
        <p:spPr>
          <a:xfrm>
            <a:off x="6727032" y="6407944"/>
            <a:ext cx="1920240" cy="365760"/>
          </a:xfrm>
          <a:prstGeom prst="rect">
            <a:avLst/>
          </a:prstGeom>
        </p:spPr>
        <p:txBody>
          <a:bodyPr vert="horz" anchor="b"/>
          <a:lstStyle>
            <a:lvl1pPr algn="l" eaLnBrk="1" latinLnBrk="0" hangingPunct="1">
              <a:defRPr kumimoji="0" sz="1000">
                <a:solidFill>
                  <a:schemeClr val="tx1"/>
                </a:solidFill>
              </a:defRPr>
            </a:lvl1pPr>
            <a:extLst/>
          </a:lstStyle>
          <a:p>
            <a:fld id="{5272A566-9A78-4FDD-8A17-EEB40A48D61B}" type="datetimeFigureOut">
              <a:rPr lang="ru-RU" smtClean="0"/>
              <a:pPr/>
              <a:t>30.04.2016</a:t>
            </a:fld>
            <a:endParaRPr lang="ru-RU"/>
          </a:p>
        </p:txBody>
      </p:sp>
      <p:sp>
        <p:nvSpPr>
          <p:cNvPr id="22" name="Нижний колонтитул 21"/>
          <p:cNvSpPr>
            <a:spLocks noGrp="1"/>
          </p:cNvSpPr>
          <p:nvPr>
            <p:ph type="ftr" sz="quarter" idx="3"/>
          </p:nvPr>
        </p:nvSpPr>
        <p:spPr>
          <a:xfrm>
            <a:off x="4380072" y="6407944"/>
            <a:ext cx="2350681" cy="365125"/>
          </a:xfrm>
          <a:prstGeom prst="rect">
            <a:avLst/>
          </a:prstGeom>
        </p:spPr>
        <p:txBody>
          <a:bodyPr vert="horz" anchor="b"/>
          <a:lstStyle>
            <a:lvl1pPr algn="r" eaLnBrk="1" latinLnBrk="0" hangingPunct="1">
              <a:defRPr kumimoji="0" sz="1000">
                <a:solidFill>
                  <a:schemeClr val="tx1"/>
                </a:solidFill>
              </a:defRPr>
            </a:lvl1pPr>
            <a:extLst/>
          </a:lstStyle>
          <a:p>
            <a:endParaRPr lang="ru-RU"/>
          </a:p>
        </p:txBody>
      </p:sp>
      <p:sp>
        <p:nvSpPr>
          <p:cNvPr id="18" name="Номер слайда 17"/>
          <p:cNvSpPr>
            <a:spLocks noGrp="1"/>
          </p:cNvSpPr>
          <p:nvPr>
            <p:ph type="sldNum" sz="quarter" idx="4"/>
          </p:nvPr>
        </p:nvSpPr>
        <p:spPr>
          <a:xfrm>
            <a:off x="8647272" y="6407944"/>
            <a:ext cx="365760" cy="365125"/>
          </a:xfrm>
          <a:prstGeom prst="rect">
            <a:avLst/>
          </a:prstGeom>
        </p:spPr>
        <p:txBody>
          <a:bodyPr vert="horz" anchor="b"/>
          <a:lstStyle>
            <a:lvl1pPr algn="r" eaLnBrk="1" latinLnBrk="0" hangingPunct="1">
              <a:defRPr kumimoji="0" sz="1000" b="0">
                <a:solidFill>
                  <a:schemeClr val="tx1"/>
                </a:solidFill>
              </a:defRPr>
            </a:lvl1pPr>
            <a:extLst/>
          </a:lstStyle>
          <a:p>
            <a:fld id="{4104B209-0576-4677-9941-91C42363B5FA}"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769" r:id="rId1"/>
    <p:sldLayoutId id="2147483770" r:id="rId2"/>
    <p:sldLayoutId id="2147483771" r:id="rId3"/>
    <p:sldLayoutId id="2147483772" r:id="rId4"/>
    <p:sldLayoutId id="2147483773" r:id="rId5"/>
    <p:sldLayoutId id="2147483774" r:id="rId6"/>
    <p:sldLayoutId id="2147483775" r:id="rId7"/>
    <p:sldLayoutId id="2147483776" r:id="rId8"/>
    <p:sldLayoutId id="2147483777" r:id="rId9"/>
    <p:sldLayoutId id="2147483778" r:id="rId10"/>
    <p:sldLayoutId id="2147483779" r:id="rId11"/>
  </p:sldLayoutIdLst>
  <p:transition spd="slow" advTm="3000">
    <p:cut thruBlk="1"/>
  </p:transition>
  <p:txStyles>
    <p:titleStyle>
      <a:lvl1pPr algn="l" rtl="0"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l" rtl="0"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l" rtl="0"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l" rtl="0"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l" rtl="0"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l" rtl="0"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l" rtl="0"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l" rtl="0"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l" rtl="0"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slide" Target="slide2.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audio" Target="../media/audio1.wav"/><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http://www.sd-company.su/images/article/hartley_ralf.jp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http://www.sd-company.su/images/article/hartley_ralf.jpg" TargetMode="External"/><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 Id="rId4" Type="http://schemas.openxmlformats.org/officeDocument/2006/relationships/image" Target="../media/image3.wmf"/></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hyperlink" Target="mhtml:file://D:\&#1093;&#1072;&#1088;&#1090;&#1083;&#1080;%20&#1092;&#1086;&#1088;&#1084;&#1091;&#1083;&#1072;\&#1060;&#1086;&#1088;&#1084;&#1091;&#1083;&#1099;%20&#1064;&#1077;&#1085;&#1085;&#1086;&#1085;&#1072;.mht!shan_bio.html" TargetMode="External"/><Relationship Id="rId1" Type="http://schemas.openxmlformats.org/officeDocument/2006/relationships/slideLayout" Target="../slideLayouts/slideLayout2.xml"/><Relationship Id="rId4" Type="http://schemas.openxmlformats.org/officeDocument/2006/relationships/image" Target="mhtml:file://D:\&#1093;&#1072;&#1088;&#1090;&#1083;&#1080;%20&#1092;&#1086;&#1088;&#1084;&#1091;&#1083;&#1072;\&#1060;&#1086;&#1088;&#1084;&#1091;&#1083;&#1099;%20&#1064;&#1077;&#1085;&#1085;&#1086;&#1085;&#1072;.mht!shannon_mini.jpg" TargetMode="Externa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00034" y="285728"/>
            <a:ext cx="8229600" cy="6369072"/>
          </a:xfrm>
          <a:solidFill>
            <a:schemeClr val="bg2">
              <a:lumMod val="25000"/>
            </a:schemeClr>
          </a:solidFill>
        </p:spPr>
        <p:txBody>
          <a:bodyPr>
            <a:normAutofit/>
          </a:bodyPr>
          <a:lstStyle/>
          <a:p>
            <a:pPr algn="ctr"/>
            <a:r>
              <a:rPr lang="en-US" sz="3200" dirty="0" err="1" smtClean="0">
                <a:solidFill>
                  <a:srgbClr val="FF0000"/>
                </a:solidFill>
              </a:rPr>
              <a:t>Mavzu</a:t>
            </a:r>
            <a:r>
              <a:rPr lang="en-US" sz="3200" dirty="0" smtClean="0">
                <a:solidFill>
                  <a:srgbClr val="FF0000"/>
                </a:solidFill>
              </a:rPr>
              <a:t>: Ralf </a:t>
            </a:r>
            <a:r>
              <a:rPr lang="en-US" sz="3200" dirty="0" err="1" smtClean="0">
                <a:solidFill>
                  <a:srgbClr val="FF0000"/>
                </a:solidFill>
              </a:rPr>
              <a:t>Xartli</a:t>
            </a:r>
            <a:r>
              <a:rPr lang="en-US" sz="3200" dirty="0" smtClean="0">
                <a:solidFill>
                  <a:srgbClr val="FF0000"/>
                </a:solidFill>
              </a:rPr>
              <a:t>  </a:t>
            </a:r>
            <a:r>
              <a:rPr lang="en-US" sz="3200" dirty="0" err="1" smtClean="0">
                <a:solidFill>
                  <a:srgbClr val="FF0000"/>
                </a:solidFill>
              </a:rPr>
              <a:t>va</a:t>
            </a:r>
            <a:r>
              <a:rPr lang="en-US" sz="3200" dirty="0" smtClean="0">
                <a:solidFill>
                  <a:srgbClr val="FF0000"/>
                </a:solidFill>
              </a:rPr>
              <a:t> </a:t>
            </a:r>
            <a:r>
              <a:rPr lang="en-US" sz="3200" dirty="0" err="1" smtClean="0">
                <a:solidFill>
                  <a:srgbClr val="FF0000"/>
                </a:solidFill>
              </a:rPr>
              <a:t>uning</a:t>
            </a:r>
            <a:r>
              <a:rPr lang="en-US" sz="3200" dirty="0" smtClean="0">
                <a:solidFill>
                  <a:srgbClr val="FF0000"/>
                </a:solidFill>
              </a:rPr>
              <a:t>  </a:t>
            </a:r>
            <a:r>
              <a:rPr lang="en-US" sz="3200" dirty="0" err="1" smtClean="0">
                <a:solidFill>
                  <a:srgbClr val="FF0000"/>
                </a:solidFill>
              </a:rPr>
              <a:t>formulasi</a:t>
            </a:r>
            <a:r>
              <a:rPr lang="en-US" sz="3200" dirty="0" smtClean="0">
                <a:solidFill>
                  <a:srgbClr val="FF0000"/>
                </a:solidFill>
              </a:rPr>
              <a:t>.</a:t>
            </a:r>
            <a:br>
              <a:rPr lang="en-US" sz="3200" dirty="0" smtClean="0">
                <a:solidFill>
                  <a:srgbClr val="FF0000"/>
                </a:solidFill>
              </a:rPr>
            </a:br>
            <a:r>
              <a:rPr lang="en-US" sz="3200" dirty="0" smtClean="0">
                <a:solidFill>
                  <a:srgbClr val="FF0000"/>
                </a:solidFill>
              </a:rPr>
              <a:t/>
            </a:r>
            <a:br>
              <a:rPr lang="en-US" sz="3200" dirty="0" smtClean="0">
                <a:solidFill>
                  <a:srgbClr val="FF0000"/>
                </a:solidFill>
              </a:rPr>
            </a:br>
            <a:endParaRPr lang="ru-RU" sz="3200" dirty="0">
              <a:solidFill>
                <a:srgbClr val="FF0000"/>
              </a:solidFill>
            </a:endParaRPr>
          </a:p>
        </p:txBody>
      </p:sp>
      <p:sp>
        <p:nvSpPr>
          <p:cNvPr id="4" name="Штриховая стрелка вправо 3">
            <a:hlinkClick r:id="rId2" action="ppaction://hlinksldjump"/>
          </p:cNvPr>
          <p:cNvSpPr/>
          <p:nvPr/>
        </p:nvSpPr>
        <p:spPr>
          <a:xfrm>
            <a:off x="4643438" y="4000504"/>
            <a:ext cx="3286148" cy="2143140"/>
          </a:xfrm>
          <a:prstGeom prst="striped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Tree>
  </p:cSld>
  <p:clrMapOvr>
    <a:masterClrMapping/>
  </p:clrMapOvr>
  <p:transition spd="slow" advTm="5000">
    <p:pull dir="rd"/>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solidFill>
            <a:schemeClr val="bg2"/>
          </a:solidFill>
        </p:spPr>
        <p:txBody>
          <a:bodyPr>
            <a:normAutofit/>
          </a:bodyPr>
          <a:lstStyle/>
          <a:p>
            <a:pPr algn="ctr"/>
            <a:r>
              <a:rPr lang="en-US" sz="8000" b="1" i="1" dirty="0" smtClean="0">
                <a:solidFill>
                  <a:schemeClr val="accent2"/>
                </a:solidFill>
                <a:latin typeface="Aharoni" pitchFamily="2" charset="-79"/>
                <a:cs typeface="Aharoni" pitchFamily="2" charset="-79"/>
              </a:rPr>
              <a:t>ETIBORINGIZ UCHUN RAXMAT!</a:t>
            </a:r>
            <a:endParaRPr lang="ru-RU" sz="8000" b="1" i="1" dirty="0">
              <a:solidFill>
                <a:schemeClr val="accent2"/>
              </a:solidFill>
              <a:cs typeface="Aharoni" pitchFamily="2" charset="-79"/>
            </a:endParaRPr>
          </a:p>
        </p:txBody>
      </p:sp>
    </p:spTree>
  </p:cSld>
  <p:clrMapOvr>
    <a:masterClrMapping/>
  </p:clrMapOvr>
  <p:transition spd="slow" advTm="3000">
    <p:cut thruBlk="1"/>
    <p:sndAc>
      <p:stSnd>
        <p:snd r:embed="rId2" name="applause.wav"/>
      </p:stSnd>
    </p:sndAc>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654032"/>
          </a:xfrm>
          <a:solidFill>
            <a:schemeClr val="accent4"/>
          </a:solidFill>
        </p:spPr>
        <p:txBody>
          <a:bodyPr>
            <a:normAutofit fontScale="90000"/>
          </a:bodyPr>
          <a:lstStyle/>
          <a:p>
            <a:pPr algn="ctr"/>
            <a:r>
              <a:rPr lang="en-US" dirty="0" smtClean="0">
                <a:solidFill>
                  <a:schemeClr val="accent2">
                    <a:lumMod val="75000"/>
                  </a:schemeClr>
                </a:solidFill>
              </a:rPr>
              <a:t>RALF XARTLI</a:t>
            </a:r>
            <a:endParaRPr lang="ru-RU" dirty="0">
              <a:solidFill>
                <a:schemeClr val="accent2">
                  <a:lumMod val="75000"/>
                </a:schemeClr>
              </a:solidFill>
            </a:endParaRPr>
          </a:p>
        </p:txBody>
      </p:sp>
      <p:pic>
        <p:nvPicPr>
          <p:cNvPr id="4" name="Содержимое 3" descr="Ральф Хартли"/>
          <p:cNvPicPr>
            <a:picLocks noGrp="1"/>
          </p:cNvPicPr>
          <p:nvPr>
            <p:ph idx="1"/>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85720" y="1071546"/>
            <a:ext cx="8429684" cy="5500726"/>
          </a:xfrm>
          <a:prstGeom prst="rect">
            <a:avLst/>
          </a:prstGeom>
          <a:noFill/>
          <a:ln>
            <a:noFill/>
          </a:ln>
        </p:spPr>
      </p:pic>
    </p:spTree>
  </p:cSld>
  <p:clrMapOvr>
    <a:masterClrMapping/>
  </p:clrMapOvr>
  <p:transition spd="slow" advTm="5000">
    <p:checker dir="vert"/>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186766" cy="6143668"/>
          </a:xfrm>
          <a:solidFill>
            <a:srgbClr val="00B050"/>
          </a:solidFill>
          <a:ln>
            <a:solidFill>
              <a:schemeClr val="accent1"/>
            </a:solidFill>
          </a:ln>
        </p:spPr>
        <p:style>
          <a:lnRef idx="2">
            <a:schemeClr val="accent2"/>
          </a:lnRef>
          <a:fillRef idx="1">
            <a:schemeClr val="lt1"/>
          </a:fillRef>
          <a:effectRef idx="0">
            <a:schemeClr val="accent2"/>
          </a:effectRef>
          <a:fontRef idx="minor">
            <a:schemeClr val="dk1"/>
          </a:fontRef>
        </p:style>
        <p:txBody>
          <a:bodyPr>
            <a:normAutofit/>
          </a:bodyPr>
          <a:lstStyle/>
          <a:p>
            <a:r>
              <a:rPr lang="uz-Cyrl-UZ" b="1" dirty="0" smtClean="0"/>
              <a:t>Ralf Xartli</a:t>
            </a:r>
            <a:r>
              <a:rPr lang="uz-Cyrl-UZ" dirty="0" smtClean="0"/>
              <a:t> – 1888 yil 30 noyabr kuni Nеvada SHtatidagi Еlida tug’ildi. 1909 yilda Yuta univеrsitеtida A.V. darajali oliy ma’lumotga  ega bo’ldi. 1912 yilda Rodoss olimi sifatida V. A. darajasini va 1913 yilda  Oksford univеrsitеtining B. Sc. darajasini oldi.Angliyagaqaytgach, Ralf Xartli G’arbiy elektrik kompaniyasining ilmiy tekshirish laboratoriyasi bilan birgalikda faoliyat yuritib transatlantik testlar uchun radiopriyomniklar yaratishga erishdi.  Birinchi jahon urushi davrida Xartli ovozli axborot bilan ishlashning  rivojlanishiga to’siq bo’layotgan muammoni еchishga muvaffaq bo’ldi. </a:t>
            </a:r>
            <a:endParaRPr lang="ru-RU" dirty="0"/>
          </a:p>
        </p:txBody>
      </p:sp>
    </p:spTree>
  </p:cSld>
  <p:clrMapOvr>
    <a:masterClrMapping/>
  </p:clrMapOvr>
  <p:transition spd="slow" advTm="5000">
    <p:circl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3428992" y="500042"/>
            <a:ext cx="5257808" cy="5929354"/>
          </a:xfrm>
          <a:solidFill>
            <a:schemeClr val="accent1"/>
          </a:solidFill>
          <a:ln>
            <a:solidFill>
              <a:srgbClr val="FFFF00"/>
            </a:solidFill>
          </a:ln>
        </p:spPr>
        <p:style>
          <a:lnRef idx="2">
            <a:schemeClr val="accent2"/>
          </a:lnRef>
          <a:fillRef idx="1">
            <a:schemeClr val="lt1"/>
          </a:fillRef>
          <a:effectRef idx="0">
            <a:schemeClr val="accent2"/>
          </a:effectRef>
          <a:fontRef idx="minor">
            <a:schemeClr val="dk1"/>
          </a:fontRef>
        </p:style>
        <p:txBody>
          <a:bodyPr>
            <a:normAutofit fontScale="85000" lnSpcReduction="20000"/>
          </a:bodyPr>
          <a:lstStyle/>
          <a:p>
            <a:r>
              <a:rPr lang="uz-Cyrl-UZ" dirty="0" smtClean="0"/>
              <a:t>Urushdan kеyin olim axborot almashish (jumladan ovozli axborotni ham) bilan astoydil shug’ullandi. Bu davrda u “uzatilishi mumkin bo’lgan axborotning umumiy yig’indisi o’zatilgan chastota diapazoni va uzatish vaqtiga proportsional bo’ladi” dеgan qonunni shakllantirdi. Olim “axborot” tushunchasini tasodifiy o’zgaruvchi sifatida kiritdi va birinchi bo’lib “axborot o’lchovi”ni aniqlashga kirishdi. Xartli  ilmiy sohadagi yutuqlari uchun turli mukofatlar bilan taqdirlangan, u Amеrika“Ilmning rivojlanish Assotsiatsiyasi” ning a’zosi edi. </a:t>
            </a:r>
            <a:endParaRPr lang="ru-RU" dirty="0" smtClean="0"/>
          </a:p>
          <a:p>
            <a:endParaRPr lang="ru-RU" dirty="0"/>
          </a:p>
        </p:txBody>
      </p:sp>
      <p:sp>
        <p:nvSpPr>
          <p:cNvPr id="2" name="Заголовок 1"/>
          <p:cNvSpPr>
            <a:spLocks noGrp="1"/>
          </p:cNvSpPr>
          <p:nvPr>
            <p:ph type="title"/>
          </p:nvPr>
        </p:nvSpPr>
        <p:spPr>
          <a:xfrm>
            <a:off x="357158" y="500042"/>
            <a:ext cx="3071834" cy="2500330"/>
          </a:xfrm>
        </p:spPr>
        <p:txBody>
          <a:bodyPr/>
          <a:lstStyle/>
          <a:p>
            <a:endParaRPr lang="ru-RU" dirty="0"/>
          </a:p>
        </p:txBody>
      </p:sp>
      <p:pic>
        <p:nvPicPr>
          <p:cNvPr id="4" name="Рисунок 3" descr="Ральф Хартли"/>
          <p:cNvPicPr/>
          <p:nvPr/>
        </p:nvPicPr>
        <p:blipFill>
          <a:blip r:embed="rId2" r:link="rId3" cstate="print">
            <a:extLst>
              <a:ext uri="{28A0092B-C50C-407E-A947-70E740481C1C}">
                <a14:useLocalDpi xmlns:a14="http://schemas.microsoft.com/office/drawing/2010/main" val="0"/>
              </a:ext>
            </a:extLst>
          </a:blip>
          <a:srcRect/>
          <a:stretch>
            <a:fillRect/>
          </a:stretch>
        </p:blipFill>
        <p:spPr bwMode="auto">
          <a:xfrm>
            <a:off x="285720" y="500042"/>
            <a:ext cx="3143272" cy="5857916"/>
          </a:xfrm>
          <a:prstGeom prst="rect">
            <a:avLst/>
          </a:prstGeom>
          <a:noFill/>
          <a:ln>
            <a:solidFill>
              <a:schemeClr val="accent1"/>
            </a:solidFill>
          </a:ln>
        </p:spPr>
      </p:pic>
    </p:spTree>
  </p:cSld>
  <p:clrMapOvr>
    <a:masterClrMapping/>
  </p:clrMapOvr>
  <p:transition spd="slow" advTm="3000">
    <p:cut thruBlk="1"/>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143668"/>
          </a:xfrm>
          <a:solidFill>
            <a:schemeClr val="tx2">
              <a:lumMod val="40000"/>
              <a:lumOff val="60000"/>
            </a:schemeClr>
          </a:solidFill>
        </p:spPr>
        <p:txBody>
          <a:bodyPr/>
          <a:lstStyle/>
          <a:p>
            <a:r>
              <a:rPr lang="uz-Cyrl-UZ" dirty="0" smtClean="0">
                <a:solidFill>
                  <a:srgbClr val="002060"/>
                </a:solidFill>
              </a:rPr>
              <a:t>O’sha davrdagi patеntlarning (ixtirolar uchun) 70 foizi Ralf Xartliga tеgishli edi.  Ralf Xartli 1970  yilning 1 may kuni 81 yoshida olamdan o’tgan. 1928 yilda amеrikalik injеnеr R. Xartli ma’lumotlarni baholashda ilmiy yondashishni taklif etdi. Uning tavsiya etgan formulasi quyidagi ko’rinishga ega: </a:t>
            </a:r>
            <a:endParaRPr lang="ru-RU" dirty="0" smtClean="0">
              <a:solidFill>
                <a:srgbClr val="002060"/>
              </a:solidFill>
            </a:endParaRPr>
          </a:p>
          <a:p>
            <a:pPr algn="ctr"/>
            <a:r>
              <a:rPr lang="uz-Cyrl-UZ" b="1" dirty="0" smtClean="0">
                <a:solidFill>
                  <a:schemeClr val="accent2"/>
                </a:solidFill>
              </a:rPr>
              <a:t>Xartli formulasi:  I = log</a:t>
            </a:r>
            <a:r>
              <a:rPr lang="uz-Cyrl-UZ" b="1" baseline="-25000" dirty="0" smtClean="0">
                <a:solidFill>
                  <a:schemeClr val="accent2"/>
                </a:solidFill>
              </a:rPr>
              <a:t>2</a:t>
            </a:r>
            <a:r>
              <a:rPr lang="uz-Cyrl-UZ" b="1" dirty="0" smtClean="0">
                <a:solidFill>
                  <a:schemeClr val="accent2"/>
                </a:solidFill>
              </a:rPr>
              <a:t> K </a:t>
            </a:r>
            <a:endParaRPr lang="ru-RU" dirty="0" smtClean="0">
              <a:solidFill>
                <a:schemeClr val="accent2"/>
              </a:solidFill>
            </a:endParaRPr>
          </a:p>
          <a:p>
            <a:r>
              <a:rPr lang="uz-Cyrl-UZ" dirty="0" smtClean="0">
                <a:solidFill>
                  <a:srgbClr val="002060"/>
                </a:solidFill>
              </a:rPr>
              <a:t>Bu еrda K – bir hil extimollikga ega bo’lgan xodisalar soni; I – K xodisalarning ixtiyoriysi yuz bеrgandagi ma’lumotdagi bitlar soni. U holda  K=2</a:t>
            </a:r>
            <a:r>
              <a:rPr lang="uz-Cyrl-UZ" baseline="30000" dirty="0" smtClean="0">
                <a:solidFill>
                  <a:srgbClr val="002060"/>
                </a:solidFill>
              </a:rPr>
              <a:t>I</a:t>
            </a:r>
            <a:r>
              <a:rPr lang="uz-Cyrl-UZ" dirty="0" smtClean="0">
                <a:solidFill>
                  <a:srgbClr val="002060"/>
                </a:solidFill>
              </a:rPr>
              <a:t> bo’ladi. Ba’zan Xartli formulasi ushbu ko’rinishda ifodalanadi:</a:t>
            </a:r>
            <a:endParaRPr lang="ru-RU" dirty="0" smtClean="0">
              <a:solidFill>
                <a:srgbClr val="002060"/>
              </a:solidFill>
            </a:endParaRPr>
          </a:p>
          <a:p>
            <a:endParaRPr lang="ru-RU" dirty="0">
              <a:solidFill>
                <a:srgbClr val="002060"/>
              </a:solidFill>
            </a:endParaRPr>
          </a:p>
        </p:txBody>
      </p:sp>
    </p:spTree>
  </p:cSld>
  <p:clrMapOvr>
    <a:masterClrMapping/>
  </p:clrMapOvr>
  <p:transition spd="slow" advTm="3000">
    <p:cut thruBlk="1"/>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5721563"/>
          </a:xfrm>
          <a:solidFill>
            <a:schemeClr val="accent5">
              <a:lumMod val="60000"/>
              <a:lumOff val="40000"/>
            </a:schemeClr>
          </a:solidFill>
          <a:ln>
            <a:solidFill>
              <a:schemeClr val="accent2"/>
            </a:solidFill>
          </a:ln>
        </p:spPr>
        <p:txBody>
          <a:bodyPr>
            <a:normAutofit fontScale="92500" lnSpcReduction="10000"/>
          </a:bodyPr>
          <a:lstStyle/>
          <a:p>
            <a:endParaRPr lang="en-US" dirty="0" smtClean="0"/>
          </a:p>
          <a:p>
            <a:endParaRPr lang="en-US" dirty="0" smtClean="0"/>
          </a:p>
          <a:p>
            <a:endParaRPr lang="en-US" dirty="0" smtClean="0"/>
          </a:p>
          <a:p>
            <a:endParaRPr lang="en-US" dirty="0" smtClean="0"/>
          </a:p>
          <a:p>
            <a:endParaRPr lang="en-US" dirty="0" smtClean="0"/>
          </a:p>
          <a:p>
            <a:r>
              <a:rPr lang="uz-Cyrl-UZ" dirty="0" smtClean="0"/>
              <a:t>ya’ni K ta xodisalarning har biri bir  xil ehtimollikka  teng, u holda   ga  ega.</a:t>
            </a:r>
          </a:p>
          <a:p>
            <a:r>
              <a:rPr lang="uz-Cyrl-UZ" dirty="0" smtClean="0"/>
              <a:t>Misol - 1. SHarcha A, V va S idishlarning biriga joylashtirilgan. SHarchaning aynan V idishda joylashganligi haqidagi ma’lumotda qancha bit mavjudligini aniqlang.  </a:t>
            </a:r>
            <a:endParaRPr lang="ru-RU" dirty="0" smtClean="0"/>
          </a:p>
          <a:p>
            <a:r>
              <a:rPr lang="uz-Cyrl-UZ" dirty="0" smtClean="0"/>
              <a:t>Еchish. Bunday ma’lumotda I = log</a:t>
            </a:r>
            <a:r>
              <a:rPr lang="uz-Cyrl-UZ" baseline="-25000" dirty="0" smtClean="0"/>
              <a:t>2</a:t>
            </a:r>
            <a:r>
              <a:rPr lang="uz-Cyrl-UZ" dirty="0" smtClean="0"/>
              <a:t> 3 = 1,585 ta bit axborot mavjud. </a:t>
            </a:r>
            <a:endParaRPr lang="ru-RU" dirty="0" smtClean="0"/>
          </a:p>
          <a:p>
            <a:r>
              <a:rPr lang="uz-Cyrl-UZ" i="1" dirty="0" smtClean="0"/>
              <a:t>Axborot nazariyasida quyidagi lеmmalar asosida isbotlangan:</a:t>
            </a:r>
            <a:endParaRPr lang="ru-RU" dirty="0"/>
          </a:p>
        </p:txBody>
      </p:sp>
      <p:graphicFrame>
        <p:nvGraphicFramePr>
          <p:cNvPr id="22536" name="Object 8"/>
          <p:cNvGraphicFramePr>
            <a:graphicFrameLocks noChangeAspect="1"/>
          </p:cNvGraphicFramePr>
          <p:nvPr/>
        </p:nvGraphicFramePr>
        <p:xfrm>
          <a:off x="928662" y="642918"/>
          <a:ext cx="7358114" cy="1285884"/>
        </p:xfrm>
        <a:graphic>
          <a:graphicData uri="http://schemas.openxmlformats.org/presentationml/2006/ole">
            <mc:AlternateContent xmlns:mc="http://schemas.openxmlformats.org/markup-compatibility/2006">
              <mc:Choice xmlns:v="urn:schemas-microsoft-com:vml" Requires="v">
                <p:oleObj spid="_x0000_s22537" name="Формула" r:id="rId3" imgW="2006280" imgH="457200" progId="Equation.3">
                  <p:embed/>
                </p:oleObj>
              </mc:Choice>
              <mc:Fallback>
                <p:oleObj name="Формула" r:id="rId3" imgW="2006280" imgH="457200" progId="Equation.3">
                  <p:embed/>
                  <p:pic>
                    <p:nvPicPr>
                      <p:cNvPr id="0" name="Picture 8"/>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28662" y="642918"/>
                        <a:ext cx="7358114" cy="1285884"/>
                      </a:xfrm>
                      <a:prstGeom prst="rect">
                        <a:avLst/>
                      </a:prstGeom>
                      <a:noFill/>
                      <a:ln w="9525">
                        <a:solidFill>
                          <a:srgbClr val="003399"/>
                        </a:solidFill>
                        <a:miter lim="800000"/>
                        <a:headEnd/>
                        <a:tailEnd/>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ransition spd="slow" advTm="3000">
    <p:cut thruBlk="1"/>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285728"/>
            <a:ext cx="8229600" cy="6215106"/>
          </a:xfrm>
          <a:solidFill>
            <a:srgbClr val="00B0F0"/>
          </a:solidFill>
        </p:spPr>
        <p:txBody>
          <a:bodyPr>
            <a:normAutofit fontScale="92500"/>
            <a:scene3d>
              <a:camera prst="orthographicFront"/>
              <a:lightRig rig="flat" dir="tl">
                <a:rot lat="0" lon="0" rev="6600000"/>
              </a:lightRig>
            </a:scene3d>
            <a:sp3d extrusionH="25400" contourW="8890">
              <a:bevelT w="38100" h="31750"/>
              <a:contourClr>
                <a:schemeClr val="accent2">
                  <a:shade val="75000"/>
                </a:schemeClr>
              </a:contourClr>
            </a:sp3d>
          </a:bodyPr>
          <a:lstStyle/>
          <a:p>
            <a:r>
              <a:rPr lang="uz-Cyrl-UZ" b="1" dirty="0" smtClean="0">
                <a:ln w="17780" cmpd="sng">
                  <a:solidFill>
                    <a:srgbClr val="FFFFFF"/>
                  </a:solidFill>
                  <a:prstDash val="solid"/>
                  <a:miter lim="800000"/>
                </a:ln>
                <a:solidFill>
                  <a:srgbClr val="00B0F0"/>
                </a:solidFill>
                <a:effectLst>
                  <a:outerShdw blurRad="50800" algn="tl" rotWithShape="0">
                    <a:srgbClr val="000000"/>
                  </a:outerShdw>
                </a:effectLst>
              </a:rPr>
              <a:t>1-Lеmma. O’zunligi k ga tеng bo’lgan ikkilikdagi so’zlar soni 2k ga tеng.</a:t>
            </a:r>
            <a:endParaRPr lang="en-US" b="1" dirty="0" smtClean="0">
              <a:ln w="17780" cmpd="sng">
                <a:solidFill>
                  <a:srgbClr val="FFFFFF"/>
                </a:solidFill>
                <a:prstDash val="solid"/>
                <a:miter lim="800000"/>
              </a:ln>
              <a:solidFill>
                <a:srgbClr val="00B0F0"/>
              </a:solidFill>
              <a:effectLst>
                <a:outerShdw blurRad="50800" algn="tl" rotWithShape="0">
                  <a:srgbClr val="000000"/>
                </a:outerShdw>
              </a:effectLst>
            </a:endParaRPr>
          </a:p>
          <a:p>
            <a:endParaRPr lang="ru-RU" b="1" dirty="0" smtClean="0">
              <a:ln w="17780" cmpd="sng">
                <a:solidFill>
                  <a:srgbClr val="FFFFFF"/>
                </a:solidFill>
                <a:prstDash val="solid"/>
                <a:miter lim="800000"/>
              </a:ln>
              <a:solidFill>
                <a:srgbClr val="00B0F0"/>
              </a:solidFill>
              <a:effectLst>
                <a:outerShdw blurRad="50800" algn="tl" rotWithShape="0">
                  <a:srgbClr val="000000"/>
                </a:outerShdw>
              </a:effectLst>
            </a:endParaRPr>
          </a:p>
          <a:p>
            <a:r>
              <a:rPr lang="uz-Cyrl-UZ" b="1" dirty="0" smtClean="0">
                <a:ln w="17780" cmpd="sng">
                  <a:solidFill>
                    <a:srgbClr val="FFFFFF"/>
                  </a:solidFill>
                  <a:prstDash val="solid"/>
                  <a:miter lim="800000"/>
                </a:ln>
                <a:solidFill>
                  <a:srgbClr val="00B0F0"/>
                </a:solidFill>
                <a:effectLst>
                  <a:outerShdw blurRad="50800" algn="tl" rotWithShape="0">
                    <a:srgbClr val="000000"/>
                  </a:outerShdw>
                </a:effectLst>
              </a:rPr>
              <a:t>2-lеmma. Faqat va faqat N to’plamdagi elеmеntlar soni 2</a:t>
            </a:r>
            <a:r>
              <a:rPr lang="uz-Cyrl-UZ" b="1" baseline="30000" dirty="0" smtClean="0">
                <a:ln w="17780" cmpd="sng">
                  <a:solidFill>
                    <a:srgbClr val="FFFFFF"/>
                  </a:solidFill>
                  <a:prstDash val="solid"/>
                  <a:miter lim="800000"/>
                </a:ln>
                <a:solidFill>
                  <a:srgbClr val="00B0F0"/>
                </a:solidFill>
                <a:effectLst>
                  <a:outerShdw blurRad="50800" algn="tl" rotWithShape="0">
                    <a:srgbClr val="000000"/>
                  </a:outerShdw>
                </a:effectLst>
              </a:rPr>
              <a:t>k </a:t>
            </a:r>
            <a:r>
              <a:rPr lang="uz-Cyrl-UZ" b="1" dirty="0" smtClean="0">
                <a:ln w="17780" cmpd="sng">
                  <a:solidFill>
                    <a:srgbClr val="FFFFFF"/>
                  </a:solidFill>
                  <a:prstDash val="solid"/>
                  <a:miter lim="800000"/>
                </a:ln>
                <a:solidFill>
                  <a:srgbClr val="00B0F0"/>
                </a:solidFill>
                <a:effectLst>
                  <a:outerShdw blurRad="50800" algn="tl" rotWithShape="0">
                    <a:srgbClr val="000000"/>
                  </a:outerShdw>
                </a:effectLst>
              </a:rPr>
              <a:t> dan oshmagandagina ushbu to’plamda  k dan oshmagan kodlar o’zunligidagi bir qiymatli ikkilik kodlash mumkin bo’ladi.</a:t>
            </a:r>
            <a:endParaRPr lang="ru-RU" b="1" dirty="0" smtClean="0">
              <a:ln w="17780" cmpd="sng">
                <a:solidFill>
                  <a:srgbClr val="FFFFFF"/>
                </a:solidFill>
                <a:prstDash val="solid"/>
                <a:miter lim="800000"/>
              </a:ln>
              <a:solidFill>
                <a:srgbClr val="00B0F0"/>
              </a:solidFill>
              <a:effectLst>
                <a:outerShdw blurRad="50800" algn="tl" rotWithShape="0">
                  <a:srgbClr val="000000"/>
                </a:outerShdw>
              </a:effectLst>
            </a:endParaRPr>
          </a:p>
          <a:p>
            <a:r>
              <a:rPr lang="uz-Cyrl-UZ" b="1" dirty="0" smtClean="0">
                <a:ln w="17780" cmpd="sng">
                  <a:solidFill>
                    <a:srgbClr val="FFFFFF"/>
                  </a:solidFill>
                  <a:prstDash val="solid"/>
                  <a:miter lim="800000"/>
                </a:ln>
                <a:solidFill>
                  <a:srgbClr val="00B0F0"/>
                </a:solidFill>
                <a:effectLst>
                  <a:outerShdw blurRad="50800" algn="tl" rotWithShape="0">
                    <a:srgbClr val="000000"/>
                  </a:outerShdw>
                </a:effectLst>
              </a:rPr>
              <a:t>Hayotda barcha xodisalar ham bir hil etimollikka ega bo’lavеrmaydi. Ko’plab xodisalar mavjudki, ularning amalga oshish ehtimolliklari ham turlicha bo’ladi. Masalan, nosimmеtrik jismni еrga tashlashdagi, yoki “butеrbrod qonuni”  (“Sariyog’li butеrbrodni qo’ldan tushirib olganimizda asosan sariyog’ tomoni bilan еrga tushishi.”)dagi ehtimolliklar turlicha. </a:t>
            </a:r>
            <a:endParaRPr lang="ru-RU" b="1" dirty="0" smtClean="0">
              <a:ln w="11430"/>
              <a:solidFill>
                <a:srgbClr val="00B0F0"/>
              </a:solidFill>
              <a:effectLst>
                <a:outerShdw blurRad="50800" dist="39000" dir="5460000" algn="tl">
                  <a:srgbClr val="000000">
                    <a:alpha val="38000"/>
                  </a:srgbClr>
                </a:outerShdw>
              </a:effectLst>
            </a:endParaRPr>
          </a:p>
          <a:p>
            <a:endParaRPr lang="ru-RU" b="1" dirty="0">
              <a:ln w="11430"/>
              <a:solidFill>
                <a:srgbClr val="00B0F0"/>
              </a:solidFill>
              <a:effectLst>
                <a:outerShdw blurRad="50800" dist="39000" dir="5460000" algn="tl">
                  <a:srgbClr val="000000">
                    <a:alpha val="38000"/>
                  </a:srgbClr>
                </a:outerShdw>
              </a:effectLst>
            </a:endParaRPr>
          </a:p>
        </p:txBody>
      </p:sp>
    </p:spTree>
  </p:cSld>
  <p:clrMapOvr>
    <a:masterClrMapping/>
  </p:clrMapOvr>
  <p:transition spd="slow" advTm="3000">
    <p:randomBar dir="vert"/>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Заголовок 2"/>
          <p:cNvSpPr>
            <a:spLocks noGrp="1"/>
          </p:cNvSpPr>
          <p:nvPr>
            <p:ph type="title"/>
          </p:nvPr>
        </p:nvSpPr>
        <p:spPr>
          <a:xfrm>
            <a:off x="457200" y="274638"/>
            <a:ext cx="8229600" cy="939784"/>
          </a:xfrm>
          <a:solidFill>
            <a:srgbClr val="92D050"/>
          </a:solidFill>
          <a:ln>
            <a:solidFill>
              <a:schemeClr val="accent2"/>
            </a:solidFill>
          </a:ln>
        </p:spPr>
        <p:txBody>
          <a:bodyPr>
            <a:noAutofit/>
          </a:bodyPr>
          <a:lstStyle/>
          <a:p>
            <a:pPr algn="ctr"/>
            <a:r>
              <a:rPr lang="uz-Cyrl-UZ" sz="3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Klod Elvud Shennon  </a:t>
            </a:r>
            <a:r>
              <a:rPr lang="ru-RU" sz="3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t/>
            </a:r>
            <a:br>
              <a:rPr lang="ru-RU" sz="3200" dirty="0" smtClean="0">
                <a:ln w="18000">
                  <a:solidFill>
                    <a:schemeClr val="accent2">
                      <a:satMod val="140000"/>
                    </a:schemeClr>
                  </a:solidFill>
                  <a:prstDash val="solid"/>
                  <a:miter lim="800000"/>
                </a:ln>
                <a:noFill/>
                <a:effectLst>
                  <a:outerShdw blurRad="25500" dist="23000" dir="7020000" algn="tl">
                    <a:srgbClr val="000000">
                      <a:alpha val="50000"/>
                    </a:srgbClr>
                  </a:outerShdw>
                </a:effectLst>
              </a:rPr>
            </a:br>
            <a:endParaRPr lang="ru-RU" sz="3200" dirty="0">
              <a:ln w="18000">
                <a:solidFill>
                  <a:schemeClr val="accent2">
                    <a:satMod val="140000"/>
                  </a:schemeClr>
                </a:solidFill>
                <a:prstDash val="solid"/>
                <a:miter lim="800000"/>
              </a:ln>
              <a:noFill/>
              <a:effectLst>
                <a:outerShdw blurRad="25500" dist="23000" dir="7020000" algn="tl">
                  <a:srgbClr val="000000">
                    <a:alpha val="50000"/>
                  </a:srgbClr>
                </a:outerShdw>
              </a:effectLst>
            </a:endParaRPr>
          </a:p>
        </p:txBody>
      </p:sp>
      <p:pic>
        <p:nvPicPr>
          <p:cNvPr id="4" name="Содержимое 3" descr="Вывел формулу подсчета информаци">
            <a:hlinkClick r:id="rId2"/>
          </p:cNvPr>
          <p:cNvPicPr>
            <a:picLocks noGrp="1"/>
          </p:cNvPicPr>
          <p:nvPr>
            <p:ph idx="1"/>
          </p:nvPr>
        </p:nvPicPr>
        <p:blipFill>
          <a:blip r:embed="rId3" r:link="rId4">
            <a:extLst>
              <a:ext uri="{28A0092B-C50C-407E-A947-70E740481C1C}">
                <a14:useLocalDpi xmlns:a14="http://schemas.microsoft.com/office/drawing/2010/main" val="0"/>
              </a:ext>
            </a:extLst>
          </a:blip>
          <a:srcRect/>
          <a:stretch>
            <a:fillRect/>
          </a:stretch>
        </p:blipFill>
        <p:spPr bwMode="auto">
          <a:xfrm>
            <a:off x="1071538" y="1142984"/>
            <a:ext cx="7286676" cy="5072098"/>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Tree>
  </p:cSld>
  <p:clrMapOvr>
    <a:masterClrMapping/>
  </p:clrMapOvr>
  <p:transition spd="slow" advTm="3000">
    <p:dissolv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6143668"/>
          </a:xfrm>
          <a:solidFill>
            <a:schemeClr val="accent3">
              <a:lumMod val="60000"/>
              <a:lumOff val="40000"/>
            </a:schemeClr>
          </a:solidFill>
          <a:ln>
            <a:solidFill>
              <a:schemeClr val="accent1">
                <a:lumMod val="40000"/>
                <a:lumOff val="60000"/>
              </a:schemeClr>
            </a:solidFill>
          </a:ln>
        </p:spPr>
        <p:txBody>
          <a:bodyPr>
            <a:normAutofit fontScale="85000" lnSpcReduction="10000"/>
            <a:scene3d>
              <a:camera prst="orthographicFront"/>
              <a:lightRig rig="threePt" dir="t"/>
            </a:scene3d>
            <a:sp3d extrusionH="57150">
              <a:bevelT w="38100" h="38100"/>
            </a:sp3d>
          </a:bodyPr>
          <a:lstStyle/>
          <a:p>
            <a:endParaRPr lang="ru-RU" dirty="0" smtClean="0"/>
          </a:p>
          <a:p>
            <a:r>
              <a:rPr lang="uz-Cyrl-UZ" b="1" dirty="0" smtClean="0"/>
              <a:t>Klod Elvud Shennon  </a:t>
            </a:r>
            <a:endParaRPr lang="ru-RU" dirty="0" smtClean="0"/>
          </a:p>
          <a:p>
            <a:r>
              <a:rPr lang="ru-RU" dirty="0" smtClean="0"/>
              <a:t> </a:t>
            </a:r>
          </a:p>
          <a:p>
            <a:r>
              <a:rPr lang="uz-Cyrl-UZ" dirty="0" smtClean="0"/>
              <a:t>1948 yilda Amеrikalik injеnеr va matеmatik K. SHеnnon turli ehtimollikka ega bo’lgan xodisalarning amalga oshishidagi axborot miqdorini hisoblash formulasini tavsiya etdi. Agar I – axborot miqdori, K – amalga oshishi mumkin bo’lgan xodisalar soni, p</a:t>
            </a:r>
            <a:r>
              <a:rPr lang="uz-Cyrl-UZ" baseline="-25000" dirty="0" smtClean="0"/>
              <a:t>i</a:t>
            </a:r>
            <a:r>
              <a:rPr lang="uz-Cyrl-UZ" dirty="0" smtClean="0"/>
              <a:t> – xodisalarning ehtimolligi bo’lsa, u holda turli ehtimollikdagi xodisalarning amalga oshishi haqidagi axborotning miqdori</a:t>
            </a:r>
            <a:r>
              <a:rPr lang="ru-RU" dirty="0" smtClean="0"/>
              <a:t> </a:t>
            </a:r>
            <a:r>
              <a:rPr lang="uz-Cyrl-UZ" b="1" dirty="0" smtClean="0"/>
              <a:t>I = - Sum p</a:t>
            </a:r>
            <a:r>
              <a:rPr lang="uz-Cyrl-UZ" b="1" baseline="-25000" dirty="0" smtClean="0"/>
              <a:t>i</a:t>
            </a:r>
            <a:r>
              <a:rPr lang="uz-Cyrl-UZ" b="1" dirty="0" smtClean="0"/>
              <a:t> log</a:t>
            </a:r>
            <a:r>
              <a:rPr lang="uz-Cyrl-UZ" b="1" baseline="-25000" dirty="0" smtClean="0"/>
              <a:t>2</a:t>
            </a:r>
            <a:r>
              <a:rPr lang="uz-Cyrl-UZ" b="1" dirty="0" smtClean="0"/>
              <a:t> p</a:t>
            </a:r>
            <a:r>
              <a:rPr lang="uz-Cyrl-UZ" b="1" baseline="-25000" dirty="0" smtClean="0"/>
              <a:t>i</a:t>
            </a:r>
            <a:r>
              <a:rPr lang="uz-Cyrl-UZ" dirty="0" smtClean="0"/>
              <a:t> bo’ladi,bu еrda </a:t>
            </a:r>
            <a:r>
              <a:rPr lang="uz-Cyrl-UZ" b="1" dirty="0" smtClean="0"/>
              <a:t>i</a:t>
            </a:r>
            <a:r>
              <a:rPr lang="uz-Cyrl-UZ" dirty="0" smtClean="0"/>
              <a:t> 1 dan K gacha qiymat qabul qiladi. </a:t>
            </a:r>
            <a:endParaRPr lang="ru-RU" dirty="0" smtClean="0"/>
          </a:p>
          <a:p>
            <a:r>
              <a:rPr lang="uz-Cyrl-UZ" dirty="0" smtClean="0"/>
              <a:t>Endi Xartli formulasini SHеnnon formulasining xususiy holatidagi formulasi sifatida qarashimiz mumkin:  </a:t>
            </a:r>
            <a:r>
              <a:rPr lang="uz-Cyrl-UZ" b="1" dirty="0" smtClean="0"/>
              <a:t>I = - Sum 1 / K log</a:t>
            </a:r>
            <a:r>
              <a:rPr lang="uz-Cyrl-UZ" b="1" baseline="-25000" dirty="0" smtClean="0"/>
              <a:t>2</a:t>
            </a:r>
            <a:r>
              <a:rPr lang="uz-Cyrl-UZ" b="1" dirty="0" smtClean="0"/>
              <a:t> (1 / K) = I = log</a:t>
            </a:r>
            <a:r>
              <a:rPr lang="uz-Cyrl-UZ" b="1" baseline="-25000" dirty="0" smtClean="0"/>
              <a:t>2</a:t>
            </a:r>
            <a:r>
              <a:rPr lang="uz-Cyrl-UZ" b="1" dirty="0" smtClean="0"/>
              <a:t> K.</a:t>
            </a:r>
            <a:endParaRPr lang="ru-RU" dirty="0" smtClean="0"/>
          </a:p>
          <a:p>
            <a:r>
              <a:rPr lang="uz-Cyrl-UZ" dirty="0" smtClean="0"/>
              <a:t>Bir hil  ehtimollikka ega bo’lgan xodisalardagi axborot miqdori maksimaldir.</a:t>
            </a:r>
            <a:endParaRPr lang="ru-RU" dirty="0" smtClean="0"/>
          </a:p>
          <a:p>
            <a:endParaRPr lang="ru-RU" dirty="0"/>
          </a:p>
        </p:txBody>
      </p:sp>
    </p:spTree>
  </p:cSld>
  <p:clrMapOvr>
    <a:masterClrMapping/>
  </p:clrMapOvr>
  <p:transition spd="slow" advTm="3000">
    <p:zoom dir="in"/>
  </p:transition>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Открытая">
  <a:themeElements>
    <a:clrScheme name="Открытая">
      <a:dk1>
        <a:sysClr val="windowText" lastClr="000000"/>
      </a:dk1>
      <a:lt1>
        <a:sysClr val="window" lastClr="FFFFFF"/>
      </a:lt1>
      <a:dk2>
        <a:srgbClr val="464646"/>
      </a:dk2>
      <a:lt2>
        <a:srgbClr val="DEF5FA"/>
      </a:lt2>
      <a:accent1>
        <a:srgbClr val="2DA2BF"/>
      </a:accent1>
      <a:accent2>
        <a:srgbClr val="DA1F28"/>
      </a:accent2>
      <a:accent3>
        <a:srgbClr val="EB641B"/>
      </a:accent3>
      <a:accent4>
        <a:srgbClr val="39639D"/>
      </a:accent4>
      <a:accent5>
        <a:srgbClr val="474B78"/>
      </a:accent5>
      <a:accent6>
        <a:srgbClr val="7D3C4A"/>
      </a:accent6>
      <a:hlink>
        <a:srgbClr val="FF8119"/>
      </a:hlink>
      <a:folHlink>
        <a:srgbClr val="44B9E8"/>
      </a:folHlink>
    </a:clrScheme>
    <a:fontScheme name="Открытая">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minorFont>
    </a:fontScheme>
    <a:fmtScheme name="Открытая">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95000" t="-106500" r="5000" b="2065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Concourse</Template>
  <TotalTime>55</TotalTime>
  <Words>424</Words>
  <Application>Microsoft Office PowerPoint</Application>
  <PresentationFormat>Экран (4:3)</PresentationFormat>
  <Paragraphs>28</Paragraphs>
  <Slides>10</Slides>
  <Notes>0</Notes>
  <HiddenSlides>0</HiddenSlides>
  <MMClips>0</MMClips>
  <ScaleCrop>false</ScaleCrop>
  <HeadingPairs>
    <vt:vector size="8" baseType="variant">
      <vt:variant>
        <vt:lpstr>Использованные шрифты</vt:lpstr>
      </vt:variant>
      <vt:variant>
        <vt:i4>6</vt:i4>
      </vt:variant>
      <vt:variant>
        <vt:lpstr>Тема</vt:lpstr>
      </vt:variant>
      <vt:variant>
        <vt:i4>1</vt:i4>
      </vt:variant>
      <vt:variant>
        <vt:lpstr>Внедренные серверы OLE</vt:lpstr>
      </vt:variant>
      <vt:variant>
        <vt:i4>1</vt:i4>
      </vt:variant>
      <vt:variant>
        <vt:lpstr>Заголовки слайдов</vt:lpstr>
      </vt:variant>
      <vt:variant>
        <vt:i4>10</vt:i4>
      </vt:variant>
    </vt:vector>
  </HeadingPairs>
  <TitlesOfParts>
    <vt:vector size="18" baseType="lpstr">
      <vt:lpstr>Aharoni</vt:lpstr>
      <vt:lpstr>Calibri</vt:lpstr>
      <vt:lpstr>Lucida Sans Unicode</vt:lpstr>
      <vt:lpstr>Verdana</vt:lpstr>
      <vt:lpstr>Wingdings 2</vt:lpstr>
      <vt:lpstr>Wingdings 3</vt:lpstr>
      <vt:lpstr>Открытая</vt:lpstr>
      <vt:lpstr>Формула</vt:lpstr>
      <vt:lpstr>Mavzu: Ralf Xartli  va uning  formulasi.  </vt:lpstr>
      <vt:lpstr>RALF XARTLI</vt:lpstr>
      <vt:lpstr>Презентация PowerPoint</vt:lpstr>
      <vt:lpstr>Презентация PowerPoint</vt:lpstr>
      <vt:lpstr>Презентация PowerPoint</vt:lpstr>
      <vt:lpstr>Презентация PowerPoint</vt:lpstr>
      <vt:lpstr>Презентация PowerPoint</vt:lpstr>
      <vt:lpstr>Klod Elvud Shennon   </vt:lpstr>
      <vt:lpstr>Презентация PowerPoint</vt:lpstr>
      <vt:lpstr>Презентация PowerPoint</vt:lpstr>
    </vt:vector>
  </TitlesOfParts>
  <Company>Reanimator Extreme Edition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Nizomiy nomidagi T.D.D.U fizika matematika fakulteti Informatika  o’qitish metodikasi yo’nalish 201-guruh talabasi   Dexqonova Maftunaning   Informatika fanidan  Mustaqil  ishi.</dc:title>
  <dc:creator>Ibragimov_Umbar</dc:creator>
  <cp:lastModifiedBy>Class</cp:lastModifiedBy>
  <cp:revision>12</cp:revision>
  <dcterms:created xsi:type="dcterms:W3CDTF">2015-01-22T16:43:27Z</dcterms:created>
  <dcterms:modified xsi:type="dcterms:W3CDTF">2016-04-30T09:53:46Z</dcterms:modified>
</cp:coreProperties>
</file>